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9C5323-ECCA-47E2-A747-96CDC0D5CEEE}"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71496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C5323-ECCA-47E2-A747-96CDC0D5CEEE}"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34609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C5323-ECCA-47E2-A747-96CDC0D5CEEE}"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78094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C5323-ECCA-47E2-A747-96CDC0D5CEEE}"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405803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9C5323-ECCA-47E2-A747-96CDC0D5CEEE}" type="datetimeFigureOut">
              <a:rPr lang="en-US" smtClean="0"/>
              <a:t>10/3/2021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81432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9C5323-ECCA-47E2-A747-96CDC0D5CEEE}"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4023797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9C5323-ECCA-47E2-A747-96CDC0D5CEEE}" type="datetimeFigureOut">
              <a:rPr lang="en-US" smtClean="0"/>
              <a:t>10/3/2021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12905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9C5323-ECCA-47E2-A747-96CDC0D5CEEE}" type="datetimeFigureOut">
              <a:rPr lang="en-US" smtClean="0"/>
              <a:t>10/3/2021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32728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C5323-ECCA-47E2-A747-96CDC0D5CEEE}" type="datetimeFigureOut">
              <a:rPr lang="en-US" smtClean="0"/>
              <a:t>10/3/2021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394859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C5323-ECCA-47E2-A747-96CDC0D5CEEE}"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242172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C5323-ECCA-47E2-A747-96CDC0D5CEEE}" type="datetimeFigureOut">
              <a:rPr lang="en-US" smtClean="0"/>
              <a:t>10/3/2021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2E645-3BEE-456A-BEB9-BA3D9CFFB276}" type="slidenum">
              <a:rPr lang="en-US" smtClean="0"/>
              <a:t>‹#›</a:t>
            </a:fld>
            <a:endParaRPr lang="en-US"/>
          </a:p>
        </p:txBody>
      </p:sp>
    </p:spTree>
    <p:extLst>
      <p:ext uri="{BB962C8B-B14F-4D97-AF65-F5344CB8AC3E}">
        <p14:creationId xmlns:p14="http://schemas.microsoft.com/office/powerpoint/2010/main" val="423766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C5323-ECCA-47E2-A747-96CDC0D5CEEE}" type="datetimeFigureOut">
              <a:rPr lang="en-US" smtClean="0"/>
              <a:t>10/3/2021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2E645-3BEE-456A-BEB9-BA3D9CFFB276}" type="slidenum">
              <a:rPr lang="en-US" smtClean="0"/>
              <a:t>‹#›</a:t>
            </a:fld>
            <a:endParaRPr lang="en-US"/>
          </a:p>
        </p:txBody>
      </p:sp>
    </p:spTree>
    <p:extLst>
      <p:ext uri="{BB962C8B-B14F-4D97-AF65-F5344CB8AC3E}">
        <p14:creationId xmlns:p14="http://schemas.microsoft.com/office/powerpoint/2010/main" val="142046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30734777"/>
              </p:ext>
            </p:extLst>
          </p:nvPr>
        </p:nvGraphicFramePr>
        <p:xfrm>
          <a:off x="2135031" y="178754"/>
          <a:ext cx="8128000" cy="1371600"/>
        </p:xfrm>
        <a:graphic>
          <a:graphicData uri="http://schemas.openxmlformats.org/drawingml/2006/table">
            <a:tbl>
              <a:tblPr firstRow="1" bandRow="1">
                <a:tableStyleId>{5C22544A-7EE6-4342-B048-85BDC9FD1C3A}</a:tableStyleId>
              </a:tblPr>
              <a:tblGrid>
                <a:gridCol w="8128000"/>
              </a:tblGrid>
              <a:tr h="370840">
                <a:tc>
                  <a:txBody>
                    <a:bodyPr/>
                    <a:lstStyle/>
                    <a:p>
                      <a:pPr algn="ctr"/>
                      <a:r>
                        <a:rPr lang="en-US" sz="2800" dirty="0" smtClean="0"/>
                        <a:t>Friday</a:t>
                      </a:r>
                      <a:r>
                        <a:rPr lang="en-US" sz="2800" baseline="0" dirty="0" smtClean="0"/>
                        <a:t> </a:t>
                      </a:r>
                      <a:r>
                        <a:rPr lang="en-US" sz="2800" dirty="0" smtClean="0"/>
                        <a:t>, October 8</a:t>
                      </a:r>
                      <a:r>
                        <a:rPr lang="en-US" sz="2800" baseline="30000" dirty="0" smtClean="0"/>
                        <a:t>th</a:t>
                      </a:r>
                      <a:r>
                        <a:rPr lang="en-US" sz="2800" baseline="0" dirty="0" smtClean="0"/>
                        <a:t> </a:t>
                      </a:r>
                      <a:r>
                        <a:rPr lang="en-US" sz="2800" dirty="0" smtClean="0"/>
                        <a:t> 2021</a:t>
                      </a:r>
                    </a:p>
                    <a:p>
                      <a:pPr algn="ctr"/>
                      <a:r>
                        <a:rPr lang="en-US" sz="2800" dirty="0" smtClean="0"/>
                        <a:t>Unit</a:t>
                      </a:r>
                      <a:r>
                        <a:rPr lang="en-US" sz="2800" baseline="0" dirty="0" smtClean="0"/>
                        <a:t> 1 : The ancient Mayans</a:t>
                      </a:r>
                    </a:p>
                    <a:p>
                      <a:pPr algn="ctr"/>
                      <a:r>
                        <a:rPr lang="en-US" sz="2800" baseline="0" dirty="0" smtClean="0"/>
                        <a:t>Lesson 5: SKILL TIMES</a:t>
                      </a:r>
                      <a:endParaRPr lang="en-US" sz="2800" dirty="0"/>
                    </a:p>
                  </a:txBody>
                  <a:tcPr/>
                </a:tc>
              </a:tr>
            </a:tbl>
          </a:graphicData>
        </a:graphic>
      </p:graphicFrame>
      <p:sp>
        <p:nvSpPr>
          <p:cNvPr id="5" name="Rectangle 4"/>
          <p:cNvSpPr/>
          <p:nvPr/>
        </p:nvSpPr>
        <p:spPr>
          <a:xfrm>
            <a:off x="115910" y="2705630"/>
            <a:ext cx="11912958" cy="4093428"/>
          </a:xfrm>
          <a:prstGeom prst="rect">
            <a:avLst/>
          </a:prstGeom>
        </p:spPr>
        <p:txBody>
          <a:bodyPr wrap="square">
            <a:spAutoFit/>
          </a:bodyPr>
          <a:lstStyle/>
          <a:p>
            <a:r>
              <a:rPr lang="en-US" sz="2000" b="1" i="0" dirty="0" smtClean="0">
                <a:solidFill>
                  <a:srgbClr val="000000"/>
                </a:solidFill>
                <a:effectLst/>
                <a:latin typeface="OpenSans"/>
              </a:rPr>
              <a:t>HAMMOCKS</a:t>
            </a:r>
            <a:endParaRPr lang="en-US" sz="2000" b="0" i="0" dirty="0" smtClean="0">
              <a:solidFill>
                <a:srgbClr val="000000"/>
              </a:solidFill>
              <a:effectLst/>
              <a:latin typeface="OpenSans"/>
            </a:endParaRPr>
          </a:p>
          <a:p>
            <a:r>
              <a:rPr lang="en-US" sz="2000" b="0" i="0" dirty="0" smtClean="0">
                <a:solidFill>
                  <a:srgbClr val="000000"/>
                </a:solidFill>
                <a:effectLst/>
                <a:latin typeface="OpenSans"/>
              </a:rPr>
              <a:t>Thousands of years ago, the Mayans used the bark from </a:t>
            </a:r>
            <a:r>
              <a:rPr lang="en-US" sz="2000" b="0" i="0" dirty="0" err="1" smtClean="0">
                <a:solidFill>
                  <a:srgbClr val="000000"/>
                </a:solidFill>
                <a:effectLst/>
                <a:latin typeface="OpenSans"/>
              </a:rPr>
              <a:t>hamack</a:t>
            </a:r>
            <a:r>
              <a:rPr lang="en-US" sz="2000" b="0" i="0" dirty="0" smtClean="0">
                <a:solidFill>
                  <a:srgbClr val="000000"/>
                </a:solidFill>
                <a:effectLst/>
                <a:latin typeface="OpenSans"/>
              </a:rPr>
              <a:t> trees to make a special kind of bed. These beds were hammocks. People used them to sit on or to sleep in. They were light and easy to carry. The Mayans often moved from place to place, and they didn’t want to carry heavy things.</a:t>
            </a:r>
          </a:p>
          <a:p>
            <a:r>
              <a:rPr lang="en-US" sz="2000" b="0" i="0" dirty="0" smtClean="0">
                <a:solidFill>
                  <a:srgbClr val="000000"/>
                </a:solidFill>
                <a:effectLst/>
                <a:latin typeface="OpenSans"/>
              </a:rPr>
              <a:t>The Mayans lived in rainforests. The weather was hot and there were lots of bugs, so it was difficult to sleep. Hammocks were perfect beds for the Mayans, because they weren’t on the ground.</a:t>
            </a:r>
          </a:p>
          <a:p>
            <a:r>
              <a:rPr lang="en-US" sz="2000" b="0" i="0" dirty="0" smtClean="0">
                <a:solidFill>
                  <a:srgbClr val="000000"/>
                </a:solidFill>
                <a:effectLst/>
                <a:latin typeface="OpenSans"/>
              </a:rPr>
              <a:t>At first, only people in hot countries had hammocks, but then a man called Christopher Columbus took hammocks to Europe. Soon, sailors on ships started to sleep in hammocks, because they were soft and comfortable.</a:t>
            </a:r>
          </a:p>
          <a:p>
            <a:r>
              <a:rPr lang="en-US" sz="2000" b="0" i="0" dirty="0" smtClean="0">
                <a:solidFill>
                  <a:srgbClr val="000000"/>
                </a:solidFill>
                <a:effectLst/>
                <a:latin typeface="OpenSans"/>
              </a:rPr>
              <a:t>Today, Mayan people in Central America still make hammocks, and people all over the world buy them to use in their backyards or homes.</a:t>
            </a:r>
          </a:p>
          <a:p>
            <a:r>
              <a:rPr lang="en-US" sz="2000" b="0" i="0" dirty="0" smtClean="0">
                <a:solidFill>
                  <a:srgbClr val="000000"/>
                </a:solidFill>
                <a:effectLst/>
                <a:latin typeface="OpenSans"/>
              </a:rPr>
              <a:t>Look around in Viet Nam and it is easy to see people reading, sleeping, and drinking in hammocks. They are everywhere — in people's houses, in cafes, and at the beach. Does your family have a hammock?</a:t>
            </a:r>
          </a:p>
        </p:txBody>
      </p:sp>
      <p:pic>
        <p:nvPicPr>
          <p:cNvPr id="1026" name="Picture 2" descr="https://img.loigiaihay.com/picture/2018/0304/hinh-32f-f-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895" y="1610059"/>
            <a:ext cx="3862632" cy="1455113"/>
          </a:xfrm>
          <a:prstGeom prst="rect">
            <a:avLst/>
          </a:prstGeom>
          <a:noFill/>
          <a:extLst>
            <a:ext uri="{909E8E84-426E-40DD-AFC4-6F175D3DCCD1}">
              <a14:hiddenFill xmlns:a14="http://schemas.microsoft.com/office/drawing/2010/main">
                <a:solidFill>
                  <a:srgbClr val="FFFFFF"/>
                </a:solidFill>
              </a14:hiddenFill>
            </a:ext>
          </a:extLst>
        </p:spPr>
      </p:pic>
      <p:pic>
        <p:nvPicPr>
          <p:cNvPr id="2" name="1l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8789" y="1610059"/>
            <a:ext cx="609600" cy="609600"/>
          </a:xfrm>
          <a:prstGeom prst="rect">
            <a:avLst/>
          </a:prstGeom>
        </p:spPr>
      </p:pic>
    </p:spTree>
    <p:extLst>
      <p:ext uri="{BB962C8B-B14F-4D97-AF65-F5344CB8AC3E}">
        <p14:creationId xmlns:p14="http://schemas.microsoft.com/office/powerpoint/2010/main" val="3393616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54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51520778"/>
              </p:ext>
            </p:extLst>
          </p:nvPr>
        </p:nvGraphicFramePr>
        <p:xfrm>
          <a:off x="-682580" y="719666"/>
          <a:ext cx="12762963" cy="7498080"/>
        </p:xfrm>
        <a:graphic>
          <a:graphicData uri="http://schemas.openxmlformats.org/drawingml/2006/table">
            <a:tbl>
              <a:tblPr firstRow="1" bandRow="1">
                <a:tableStyleId>{5C22544A-7EE6-4342-B048-85BDC9FD1C3A}</a:tableStyleId>
              </a:tblPr>
              <a:tblGrid>
                <a:gridCol w="4898364"/>
                <a:gridCol w="3610278"/>
                <a:gridCol w="4254321"/>
              </a:tblGrid>
              <a:tr h="370840">
                <a:tc>
                  <a:txBody>
                    <a:bodyPr/>
                    <a:lstStyle/>
                    <a:p>
                      <a:pPr marL="342900" indent="-342900">
                        <a:buAutoNum type="arabicPeriod"/>
                      </a:pPr>
                      <a:r>
                        <a:rPr lang="en-US" baseline="0" dirty="0" smtClean="0"/>
                        <a:t>Sleep: </a:t>
                      </a:r>
                      <a:r>
                        <a:rPr lang="en-US" baseline="0" dirty="0" err="1" smtClean="0"/>
                        <a:t>ngu</a:t>
                      </a:r>
                      <a:r>
                        <a:rPr lang="en-US" baseline="0" dirty="0" smtClean="0"/>
                        <a:t>̉</a:t>
                      </a:r>
                    </a:p>
                    <a:p>
                      <a:pPr marL="342900" indent="-342900">
                        <a:buAutoNum type="arabicPeriod"/>
                      </a:pPr>
                      <a:r>
                        <a:rPr lang="en-US" baseline="0" dirty="0" smtClean="0"/>
                        <a:t>Light: </a:t>
                      </a:r>
                      <a:r>
                        <a:rPr lang="en-US" baseline="0" dirty="0" err="1" smtClean="0"/>
                        <a:t>nhe</a:t>
                      </a:r>
                      <a:r>
                        <a:rPr lang="en-US" baseline="0" dirty="0" smtClean="0"/>
                        <a:t>̣</a:t>
                      </a:r>
                    </a:p>
                    <a:p>
                      <a:pPr marL="342900" indent="-342900">
                        <a:buAutoNum type="arabicPeriod"/>
                      </a:pPr>
                      <a:r>
                        <a:rPr lang="en-US" baseline="0" dirty="0" smtClean="0"/>
                        <a:t>Easy: </a:t>
                      </a:r>
                      <a:r>
                        <a:rPr lang="en-US" baseline="0" dirty="0" err="1" smtClean="0"/>
                        <a:t>dê</a:t>
                      </a:r>
                      <a:r>
                        <a:rPr lang="en-US" baseline="0" dirty="0" smtClean="0"/>
                        <a:t>̃ </a:t>
                      </a:r>
                      <a:r>
                        <a:rPr lang="en-US" baseline="0" dirty="0" err="1" smtClean="0"/>
                        <a:t>dàng</a:t>
                      </a:r>
                      <a:endParaRPr lang="en-US" baseline="0" dirty="0" smtClean="0"/>
                    </a:p>
                    <a:p>
                      <a:pPr marL="342900" indent="-342900">
                        <a:buAutoNum type="arabicPeriod"/>
                      </a:pPr>
                      <a:r>
                        <a:rPr lang="en-US" baseline="0" dirty="0" smtClean="0"/>
                        <a:t>Carry: </a:t>
                      </a:r>
                      <a:r>
                        <a:rPr lang="en-US" baseline="0" dirty="0" err="1" smtClean="0"/>
                        <a:t>mang</a:t>
                      </a:r>
                      <a:r>
                        <a:rPr lang="en-US" baseline="0" dirty="0" smtClean="0"/>
                        <a:t> </a:t>
                      </a:r>
                      <a:r>
                        <a:rPr lang="en-US" baseline="0" dirty="0" err="1" smtClean="0"/>
                        <a:t>theo</a:t>
                      </a:r>
                      <a:endParaRPr lang="en-US" baseline="0" dirty="0" smtClean="0"/>
                    </a:p>
                    <a:p>
                      <a:pPr marL="342900" indent="-342900">
                        <a:buAutoNum type="arabicPeriod"/>
                      </a:pPr>
                      <a:r>
                        <a:rPr lang="en-US" baseline="0" dirty="0" smtClean="0"/>
                        <a:t>Often: </a:t>
                      </a:r>
                      <a:r>
                        <a:rPr lang="en-US" baseline="0" dirty="0" err="1" smtClean="0"/>
                        <a:t>tthường</a:t>
                      </a:r>
                      <a:endParaRPr lang="en-US" baseline="0" dirty="0" smtClean="0"/>
                    </a:p>
                    <a:p>
                      <a:pPr marL="342900" indent="-342900">
                        <a:buAutoNum type="arabicPeriod"/>
                      </a:pPr>
                      <a:r>
                        <a:rPr lang="en-US" baseline="0" dirty="0" smtClean="0"/>
                        <a:t>move/: di </a:t>
                      </a:r>
                      <a:r>
                        <a:rPr lang="en-US" baseline="0" dirty="0" err="1" smtClean="0"/>
                        <a:t>chuyển</a:t>
                      </a:r>
                      <a:endParaRPr lang="en-US" baseline="0" dirty="0" smtClean="0"/>
                    </a:p>
                    <a:p>
                      <a:pPr marL="342900" indent="-342900">
                        <a:buAutoNum type="arabicPeriod"/>
                      </a:pPr>
                      <a:r>
                        <a:rPr lang="en-US" baseline="0" dirty="0" smtClean="0"/>
                        <a:t>From place to place: </a:t>
                      </a:r>
                      <a:r>
                        <a:rPr lang="en-US" baseline="0" dirty="0" err="1" smtClean="0"/>
                        <a:t>tư</a:t>
                      </a:r>
                      <a:r>
                        <a:rPr lang="en-US" baseline="0" dirty="0" smtClean="0"/>
                        <a:t>̀ </a:t>
                      </a:r>
                      <a:r>
                        <a:rPr lang="en-US" baseline="0" dirty="0" err="1" smtClean="0"/>
                        <a:t>nơi</a:t>
                      </a:r>
                      <a:r>
                        <a:rPr lang="en-US" baseline="0" dirty="0" smtClean="0"/>
                        <a:t> </a:t>
                      </a:r>
                      <a:r>
                        <a:rPr lang="en-US" baseline="0" dirty="0" err="1" smtClean="0"/>
                        <a:t>này</a:t>
                      </a:r>
                      <a:r>
                        <a:rPr lang="en-US" baseline="0" dirty="0" smtClean="0"/>
                        <a:t> sang </a:t>
                      </a:r>
                      <a:r>
                        <a:rPr lang="en-US" baseline="0" dirty="0" err="1" smtClean="0"/>
                        <a:t>nơi</a:t>
                      </a:r>
                      <a:r>
                        <a:rPr lang="en-US" baseline="0" dirty="0" smtClean="0"/>
                        <a:t> </a:t>
                      </a:r>
                      <a:r>
                        <a:rPr lang="en-US" baseline="0" dirty="0" err="1" smtClean="0"/>
                        <a:t>khác</a:t>
                      </a:r>
                      <a:endParaRPr lang="en-US" baseline="0" dirty="0" smtClean="0"/>
                    </a:p>
                    <a:p>
                      <a:pPr marL="342900" indent="-342900">
                        <a:buAutoNum type="arabicPeriod"/>
                      </a:pPr>
                      <a:r>
                        <a:rPr lang="en-US" baseline="0" dirty="0" smtClean="0"/>
                        <a:t>Want: </a:t>
                      </a:r>
                      <a:r>
                        <a:rPr lang="en-US" baseline="0" dirty="0" err="1" smtClean="0"/>
                        <a:t>muốn</a:t>
                      </a:r>
                      <a:endParaRPr lang="en-US" baseline="0" dirty="0" smtClean="0"/>
                    </a:p>
                    <a:p>
                      <a:pPr marL="342900" indent="-342900">
                        <a:buAutoNum type="arabicPeriod"/>
                      </a:pPr>
                      <a:r>
                        <a:rPr lang="en-US" baseline="0" dirty="0" smtClean="0"/>
                        <a:t>Heavy: </a:t>
                      </a:r>
                      <a:r>
                        <a:rPr lang="en-US" baseline="0" dirty="0" err="1" smtClean="0"/>
                        <a:t>nặng</a:t>
                      </a:r>
                      <a:r>
                        <a:rPr lang="en-US" baseline="0" dirty="0" smtClean="0"/>
                        <a:t> </a:t>
                      </a:r>
                      <a:r>
                        <a:rPr lang="en-US" baseline="0" dirty="0" err="1" smtClean="0"/>
                        <a:t>nê</a:t>
                      </a:r>
                      <a:r>
                        <a:rPr lang="en-US" baseline="0" dirty="0" smtClean="0"/>
                        <a:t>̀</a:t>
                      </a:r>
                    </a:p>
                    <a:p>
                      <a:pPr marL="342900" indent="-342900">
                        <a:buAutoNum type="arabicPeriod"/>
                      </a:pPr>
                      <a:r>
                        <a:rPr lang="en-US" baseline="0" dirty="0" smtClean="0"/>
                        <a:t>Thing: </a:t>
                      </a:r>
                      <a:r>
                        <a:rPr lang="en-US" baseline="0" dirty="0" err="1" smtClean="0"/>
                        <a:t>đô</a:t>
                      </a:r>
                      <a:r>
                        <a:rPr lang="en-US" baseline="0" dirty="0" smtClean="0"/>
                        <a:t>̀ </a:t>
                      </a:r>
                      <a:r>
                        <a:rPr lang="en-US" baseline="0" dirty="0" err="1" smtClean="0"/>
                        <a:t>vật</a:t>
                      </a:r>
                      <a:endParaRPr lang="en-US" baseline="0" dirty="0" smtClean="0"/>
                    </a:p>
                    <a:p>
                      <a:pPr marL="342900" indent="-342900">
                        <a:buAutoNum type="arabicPeriod"/>
                      </a:pPr>
                      <a:r>
                        <a:rPr lang="en-US" baseline="0" dirty="0" smtClean="0"/>
                        <a:t>Live: </a:t>
                      </a:r>
                      <a:r>
                        <a:rPr lang="en-US" baseline="0" dirty="0" err="1" smtClean="0"/>
                        <a:t>sống</a:t>
                      </a:r>
                      <a:endParaRPr lang="en-US" baseline="0" dirty="0" smtClean="0"/>
                    </a:p>
                    <a:p>
                      <a:pPr marL="342900" indent="-342900">
                        <a:buAutoNum type="arabicPeriod"/>
                      </a:pPr>
                      <a:r>
                        <a:rPr lang="en-US" baseline="0" dirty="0" smtClean="0"/>
                        <a:t>Rainforest: </a:t>
                      </a:r>
                      <a:r>
                        <a:rPr lang="en-US" baseline="0" dirty="0" err="1" smtClean="0"/>
                        <a:t>rừng</a:t>
                      </a:r>
                      <a:r>
                        <a:rPr lang="en-US" baseline="0" dirty="0" smtClean="0"/>
                        <a:t> </a:t>
                      </a:r>
                      <a:r>
                        <a:rPr lang="en-US" baseline="0" dirty="0" err="1" smtClean="0"/>
                        <a:t>nhiệt</a:t>
                      </a:r>
                      <a:r>
                        <a:rPr lang="en-US" baseline="0" dirty="0" smtClean="0"/>
                        <a:t> </a:t>
                      </a:r>
                      <a:r>
                        <a:rPr lang="en-US" baseline="0" dirty="0" err="1" smtClean="0"/>
                        <a:t>đới</a:t>
                      </a:r>
                      <a:endParaRPr lang="en-US" baseline="0" dirty="0" smtClean="0"/>
                    </a:p>
                    <a:p>
                      <a:pPr marL="342900" indent="-342900">
                        <a:buAutoNum type="arabicPeriod"/>
                      </a:pPr>
                      <a:r>
                        <a:rPr lang="en-US" baseline="0" dirty="0" smtClean="0"/>
                        <a:t>Weather: </a:t>
                      </a:r>
                      <a:r>
                        <a:rPr lang="en-US" baseline="0" dirty="0" err="1" smtClean="0"/>
                        <a:t>thời</a:t>
                      </a:r>
                      <a:r>
                        <a:rPr lang="en-US" baseline="0" dirty="0" smtClean="0"/>
                        <a:t> </a:t>
                      </a:r>
                      <a:r>
                        <a:rPr lang="en-US" baseline="0" dirty="0" err="1" smtClean="0"/>
                        <a:t>tiết</a:t>
                      </a:r>
                      <a:endParaRPr lang="en-US" baseline="0" dirty="0" smtClean="0"/>
                    </a:p>
                    <a:p>
                      <a:pPr marL="342900" indent="-342900">
                        <a:buAutoNum type="arabicPeriod"/>
                      </a:pPr>
                      <a:r>
                        <a:rPr lang="en-US" baseline="0" dirty="0" smtClean="0"/>
                        <a:t>Hot</a:t>
                      </a:r>
                    </a:p>
                    <a:p>
                      <a:pPr marL="342900" indent="-342900">
                        <a:buAutoNum type="arabicPeriod"/>
                      </a:pPr>
                      <a:r>
                        <a:rPr lang="en-US" baseline="0" dirty="0" smtClean="0"/>
                        <a:t>There is/ there are: có</a:t>
                      </a:r>
                    </a:p>
                    <a:p>
                      <a:pPr marL="342900" indent="-342900">
                        <a:buAutoNum type="arabicPeriod"/>
                      </a:pPr>
                      <a:r>
                        <a:rPr lang="en-US" baseline="0" dirty="0" smtClean="0"/>
                        <a:t>There are: </a:t>
                      </a:r>
                      <a:r>
                        <a:rPr lang="en-US" baseline="0" dirty="0" err="1" smtClean="0"/>
                        <a:t>đa</a:t>
                      </a:r>
                      <a:r>
                        <a:rPr lang="en-US" baseline="0" dirty="0" smtClean="0"/>
                        <a:t>̃ có</a:t>
                      </a:r>
                    </a:p>
                    <a:p>
                      <a:pPr marL="342900" indent="-342900">
                        <a:buAutoNum type="arabicPeriod"/>
                      </a:pPr>
                      <a:r>
                        <a:rPr lang="en-US" baseline="0" dirty="0" smtClean="0"/>
                        <a:t>Lots of: </a:t>
                      </a:r>
                      <a:r>
                        <a:rPr lang="en-US" baseline="0" dirty="0" err="1" smtClean="0"/>
                        <a:t>nhiều</a:t>
                      </a:r>
                      <a:endParaRPr lang="en-US" baseline="0" dirty="0" smtClean="0"/>
                    </a:p>
                    <a:p>
                      <a:pPr marL="342900" indent="-342900">
                        <a:buAutoNum type="arabicPeriod"/>
                      </a:pPr>
                      <a:r>
                        <a:rPr lang="en-US" baseline="0" dirty="0" smtClean="0"/>
                        <a:t>Bug: </a:t>
                      </a:r>
                      <a:r>
                        <a:rPr lang="en-US" baseline="0" dirty="0" err="1" smtClean="0"/>
                        <a:t>sâu</a:t>
                      </a:r>
                      <a:r>
                        <a:rPr lang="en-US" baseline="0" dirty="0" smtClean="0"/>
                        <a:t> </a:t>
                      </a:r>
                      <a:r>
                        <a:rPr lang="en-US" baseline="0" dirty="0" err="1" smtClean="0"/>
                        <a:t>bo</a:t>
                      </a:r>
                      <a:r>
                        <a:rPr lang="en-US" baseline="0" dirty="0" smtClean="0"/>
                        <a:t>̣, </a:t>
                      </a:r>
                      <a:r>
                        <a:rPr lang="en-US" baseline="0" dirty="0" err="1" smtClean="0"/>
                        <a:t>côn</a:t>
                      </a:r>
                      <a:r>
                        <a:rPr lang="en-US" baseline="0" dirty="0" smtClean="0"/>
                        <a:t> </a:t>
                      </a:r>
                      <a:r>
                        <a:rPr lang="en-US" baseline="0" dirty="0" err="1" smtClean="0"/>
                        <a:t>trùng</a:t>
                      </a:r>
                      <a:endParaRPr lang="en-US" baseline="0" dirty="0" smtClean="0"/>
                    </a:p>
                    <a:p>
                      <a:pPr marL="342900" indent="-342900">
                        <a:buAutoNum type="arabicPeriod"/>
                      </a:pPr>
                      <a:r>
                        <a:rPr lang="en-US" baseline="0" dirty="0" smtClean="0"/>
                        <a:t>So: vì </a:t>
                      </a:r>
                      <a:r>
                        <a:rPr lang="en-US" baseline="0" dirty="0" err="1" smtClean="0"/>
                        <a:t>vậy</a:t>
                      </a:r>
                      <a:endParaRPr lang="en-US" baseline="0" dirty="0" smtClean="0"/>
                    </a:p>
                    <a:p>
                      <a:pPr marL="0" indent="0">
                        <a:buNone/>
                      </a:pPr>
                      <a:r>
                        <a:rPr lang="en-US" dirty="0" smtClean="0"/>
                        <a:t>20.</a:t>
                      </a:r>
                      <a:r>
                        <a:rPr lang="en-US" baseline="0" dirty="0" smtClean="0"/>
                        <a:t> Difficult : </a:t>
                      </a:r>
                      <a:r>
                        <a:rPr lang="en-US" dirty="0" err="1" smtClean="0"/>
                        <a:t>kho</a:t>
                      </a:r>
                      <a:r>
                        <a:rPr lang="en-US" dirty="0" smtClean="0"/>
                        <a:t>́</a:t>
                      </a:r>
                      <a:r>
                        <a:rPr lang="en-US" baseline="0" dirty="0" smtClean="0"/>
                        <a:t> khan</a:t>
                      </a:r>
                    </a:p>
                    <a:p>
                      <a:pPr marL="0" indent="0">
                        <a:buNone/>
                      </a:pPr>
                      <a:r>
                        <a:rPr lang="en-US" baseline="0" dirty="0" smtClean="0"/>
                        <a:t>21. Sleep: </a:t>
                      </a:r>
                      <a:r>
                        <a:rPr lang="en-US" baseline="0" dirty="0" err="1" smtClean="0"/>
                        <a:t>ngu</a:t>
                      </a:r>
                      <a:r>
                        <a:rPr lang="en-US" baseline="0" dirty="0" smtClean="0"/>
                        <a:t>̉</a:t>
                      </a:r>
                    </a:p>
                    <a:p>
                      <a:pPr marL="0" indent="0">
                        <a:buNone/>
                      </a:pPr>
                      <a:r>
                        <a:rPr lang="en-US" baseline="0" dirty="0" smtClean="0"/>
                        <a:t>22. Perfect: </a:t>
                      </a:r>
                      <a:r>
                        <a:rPr lang="en-US" baseline="0" dirty="0" err="1" smtClean="0"/>
                        <a:t>hoàn</a:t>
                      </a:r>
                      <a:r>
                        <a:rPr lang="en-US" baseline="0" dirty="0" smtClean="0"/>
                        <a:t> </a:t>
                      </a:r>
                      <a:r>
                        <a:rPr lang="en-US" baseline="0" dirty="0" err="1" smtClean="0"/>
                        <a:t>hảo</a:t>
                      </a:r>
                      <a:endParaRPr lang="en-US" baseline="0" dirty="0" smtClean="0"/>
                    </a:p>
                    <a:p>
                      <a:pPr marL="0" indent="0">
                        <a:buNone/>
                      </a:pPr>
                      <a:r>
                        <a:rPr lang="en-US" baseline="0" dirty="0" smtClean="0"/>
                        <a:t>23. Because: </a:t>
                      </a:r>
                      <a:r>
                        <a:rPr lang="en-US" baseline="0" dirty="0" err="1" smtClean="0"/>
                        <a:t>bởi</a:t>
                      </a:r>
                      <a:r>
                        <a:rPr lang="en-US" baseline="0" dirty="0" smtClean="0"/>
                        <a:t> vì</a:t>
                      </a:r>
                    </a:p>
                    <a:p>
                      <a:pPr marL="0" indent="0">
                        <a:buNone/>
                      </a:pPr>
                      <a:r>
                        <a:rPr lang="en-US" baseline="0" dirty="0" smtClean="0"/>
                        <a:t>24. Ground: </a:t>
                      </a:r>
                      <a:r>
                        <a:rPr lang="en-US" baseline="0" dirty="0" err="1" smtClean="0"/>
                        <a:t>đất</a:t>
                      </a:r>
                      <a:endParaRPr lang="en-US" baseline="0" dirty="0" smtClean="0"/>
                    </a:p>
                  </a:txBody>
                  <a:tcPr/>
                </a:tc>
                <a:tc>
                  <a:txBody>
                    <a:bodyPr/>
                    <a:lstStyle/>
                    <a:p>
                      <a:pPr marL="0" indent="0">
                        <a:buNone/>
                      </a:pPr>
                      <a:r>
                        <a:rPr lang="en-US" baseline="0" dirty="0" smtClean="0"/>
                        <a:t>25. Look around: </a:t>
                      </a:r>
                      <a:r>
                        <a:rPr lang="en-US" baseline="0" dirty="0" err="1" smtClean="0"/>
                        <a:t>nhìn</a:t>
                      </a:r>
                      <a:r>
                        <a:rPr lang="en-US" baseline="0" dirty="0" smtClean="0"/>
                        <a:t> </a:t>
                      </a:r>
                      <a:r>
                        <a:rPr lang="en-US" baseline="0" dirty="0" err="1" smtClean="0"/>
                        <a:t>khắp</a:t>
                      </a:r>
                      <a:endParaRPr lang="en-US" baseline="0" dirty="0" smtClean="0"/>
                    </a:p>
                    <a:p>
                      <a:pPr marL="0" indent="0">
                        <a:buNone/>
                      </a:pPr>
                      <a:r>
                        <a:rPr lang="en-US" baseline="0" dirty="0" smtClean="0"/>
                        <a:t>26. See: </a:t>
                      </a:r>
                      <a:r>
                        <a:rPr lang="en-US" baseline="0" dirty="0" err="1" smtClean="0"/>
                        <a:t>gặp</a:t>
                      </a:r>
                      <a:endParaRPr lang="en-US" baseline="0" dirty="0" smtClean="0"/>
                    </a:p>
                    <a:p>
                      <a:pPr marL="0" indent="0">
                        <a:buNone/>
                      </a:pPr>
                      <a:r>
                        <a:rPr lang="en-US" dirty="0" smtClean="0"/>
                        <a:t>27. At first: </a:t>
                      </a:r>
                      <a:r>
                        <a:rPr lang="en-US" dirty="0" err="1" smtClean="0"/>
                        <a:t>lúc</a:t>
                      </a:r>
                      <a:r>
                        <a:rPr lang="en-US" baseline="0" dirty="0" smtClean="0"/>
                        <a:t> </a:t>
                      </a:r>
                      <a:r>
                        <a:rPr lang="en-US" baseline="0" dirty="0" err="1" smtClean="0"/>
                        <a:t>đầu</a:t>
                      </a:r>
                      <a:endParaRPr lang="en-US" baseline="0" dirty="0" smtClean="0"/>
                    </a:p>
                    <a:p>
                      <a:pPr marL="0" indent="0">
                        <a:buNone/>
                      </a:pPr>
                      <a:r>
                        <a:rPr lang="en-US" baseline="0" dirty="0" smtClean="0"/>
                        <a:t>28. Only: chỉ có</a:t>
                      </a:r>
                    </a:p>
                    <a:p>
                      <a:pPr marL="0" indent="0">
                        <a:buNone/>
                      </a:pPr>
                      <a:r>
                        <a:rPr lang="en-US" baseline="0" dirty="0" smtClean="0"/>
                        <a:t>29. People: </a:t>
                      </a:r>
                      <a:r>
                        <a:rPr lang="en-US" baseline="0" dirty="0" err="1" smtClean="0"/>
                        <a:t>những</a:t>
                      </a:r>
                      <a:r>
                        <a:rPr lang="en-US" baseline="0" dirty="0" smtClean="0"/>
                        <a:t> </a:t>
                      </a:r>
                      <a:r>
                        <a:rPr lang="en-US" baseline="0" dirty="0" err="1" smtClean="0"/>
                        <a:t>người</a:t>
                      </a:r>
                      <a:endParaRPr lang="en-US" baseline="0" dirty="0" smtClean="0"/>
                    </a:p>
                    <a:p>
                      <a:pPr marL="0" indent="0">
                        <a:buNone/>
                      </a:pPr>
                      <a:r>
                        <a:rPr lang="en-US" baseline="0" dirty="0" smtClean="0"/>
                        <a:t>30. Hot: </a:t>
                      </a:r>
                      <a:r>
                        <a:rPr lang="en-US" baseline="0" dirty="0" err="1" smtClean="0"/>
                        <a:t>nóng</a:t>
                      </a:r>
                      <a:endParaRPr lang="en-US" baseline="0" dirty="0" smtClean="0"/>
                    </a:p>
                    <a:p>
                      <a:pPr marL="0" indent="0">
                        <a:buNone/>
                      </a:pPr>
                      <a:r>
                        <a:rPr lang="en-US" baseline="0" dirty="0" smtClean="0"/>
                        <a:t>31. Country: </a:t>
                      </a:r>
                      <a:r>
                        <a:rPr lang="en-US" baseline="0" dirty="0" err="1" smtClean="0"/>
                        <a:t>đất</a:t>
                      </a:r>
                      <a:r>
                        <a:rPr lang="en-US" baseline="0" dirty="0" smtClean="0"/>
                        <a:t> </a:t>
                      </a:r>
                      <a:r>
                        <a:rPr lang="en-US" baseline="0" dirty="0" err="1" smtClean="0"/>
                        <a:t>nước</a:t>
                      </a:r>
                      <a:endParaRPr lang="en-US" baseline="0" dirty="0" smtClean="0"/>
                    </a:p>
                    <a:p>
                      <a:pPr marL="0" indent="0">
                        <a:buNone/>
                      </a:pPr>
                      <a:r>
                        <a:rPr lang="en-US" baseline="0" dirty="0" smtClean="0"/>
                        <a:t>32. Have/had: có</a:t>
                      </a:r>
                    </a:p>
                    <a:p>
                      <a:pPr marL="0" indent="0">
                        <a:buNone/>
                      </a:pPr>
                      <a:r>
                        <a:rPr lang="en-US" baseline="0" dirty="0" smtClean="0"/>
                        <a:t>33. But : </a:t>
                      </a:r>
                      <a:r>
                        <a:rPr lang="en-US" baseline="0" dirty="0" err="1" smtClean="0"/>
                        <a:t>nhưng</a:t>
                      </a:r>
                      <a:endParaRPr lang="en-US" baseline="0" dirty="0" smtClean="0"/>
                    </a:p>
                    <a:p>
                      <a:pPr marL="0" indent="0">
                        <a:buNone/>
                      </a:pPr>
                      <a:r>
                        <a:rPr lang="en-US" baseline="0" dirty="0" smtClean="0"/>
                        <a:t>34. Then: </a:t>
                      </a:r>
                      <a:r>
                        <a:rPr lang="en-US" baseline="0" dirty="0" err="1" smtClean="0"/>
                        <a:t>sau</a:t>
                      </a:r>
                      <a:r>
                        <a:rPr lang="en-US" baseline="0" dirty="0" smtClean="0"/>
                        <a:t> </a:t>
                      </a:r>
                      <a:r>
                        <a:rPr lang="en-US" baseline="0" dirty="0" err="1" smtClean="0"/>
                        <a:t>đo</a:t>
                      </a:r>
                      <a:r>
                        <a:rPr lang="en-US" baseline="0" dirty="0" smtClean="0"/>
                        <a:t>́</a:t>
                      </a:r>
                    </a:p>
                    <a:p>
                      <a:pPr marL="0" indent="0">
                        <a:buNone/>
                      </a:pPr>
                      <a:r>
                        <a:rPr lang="en-US" baseline="0" dirty="0" smtClean="0"/>
                        <a:t>35. Man: </a:t>
                      </a:r>
                      <a:r>
                        <a:rPr lang="en-US" baseline="0" dirty="0" err="1" smtClean="0"/>
                        <a:t>người</a:t>
                      </a:r>
                      <a:r>
                        <a:rPr lang="en-US" baseline="0" dirty="0" smtClean="0"/>
                        <a:t> </a:t>
                      </a:r>
                      <a:r>
                        <a:rPr lang="en-US" baseline="0" dirty="0" err="1" smtClean="0"/>
                        <a:t>đàn</a:t>
                      </a:r>
                      <a:r>
                        <a:rPr lang="en-US" baseline="0" dirty="0" smtClean="0"/>
                        <a:t> </a:t>
                      </a:r>
                      <a:r>
                        <a:rPr lang="en-US" baseline="0" dirty="0" err="1" smtClean="0"/>
                        <a:t>ông</a:t>
                      </a:r>
                      <a:endParaRPr lang="en-US" baseline="0" dirty="0" smtClean="0"/>
                    </a:p>
                    <a:p>
                      <a:pPr marL="0" indent="0">
                        <a:buNone/>
                      </a:pPr>
                      <a:r>
                        <a:rPr lang="en-US" baseline="0" dirty="0" smtClean="0"/>
                        <a:t>36. Called: </a:t>
                      </a:r>
                      <a:r>
                        <a:rPr lang="en-US" baseline="0" dirty="0" err="1" smtClean="0"/>
                        <a:t>được</a:t>
                      </a:r>
                      <a:r>
                        <a:rPr lang="en-US" baseline="0" dirty="0" smtClean="0"/>
                        <a:t> </a:t>
                      </a:r>
                      <a:r>
                        <a:rPr lang="en-US" baseline="0" dirty="0" err="1" smtClean="0"/>
                        <a:t>gọi</a:t>
                      </a:r>
                      <a:r>
                        <a:rPr lang="en-US" baseline="0" dirty="0" smtClean="0"/>
                        <a:t> , </a:t>
                      </a:r>
                      <a:r>
                        <a:rPr lang="en-US" baseline="0" dirty="0" err="1" smtClean="0"/>
                        <a:t>tên</a:t>
                      </a:r>
                      <a:r>
                        <a:rPr lang="en-US" baseline="0" dirty="0" smtClean="0"/>
                        <a:t> là</a:t>
                      </a:r>
                    </a:p>
                    <a:p>
                      <a:pPr marL="0" indent="0">
                        <a:buNone/>
                      </a:pPr>
                      <a:r>
                        <a:rPr lang="en-US" baseline="0" dirty="0" smtClean="0"/>
                        <a:t>37. Take/took: </a:t>
                      </a:r>
                      <a:r>
                        <a:rPr lang="en-US" baseline="0" dirty="0" err="1" smtClean="0"/>
                        <a:t>mang</a:t>
                      </a:r>
                      <a:r>
                        <a:rPr lang="en-US" baseline="0" dirty="0" smtClean="0"/>
                        <a:t> </a:t>
                      </a:r>
                      <a:r>
                        <a:rPr lang="en-US" baseline="0" dirty="0" err="1" smtClean="0"/>
                        <a:t>theo</a:t>
                      </a:r>
                      <a:r>
                        <a:rPr lang="en-US" baseline="0" dirty="0" smtClean="0"/>
                        <a:t> </a:t>
                      </a:r>
                    </a:p>
                    <a:p>
                      <a:pPr marL="0" indent="0">
                        <a:buNone/>
                      </a:pPr>
                      <a:r>
                        <a:rPr lang="en-US" baseline="0" dirty="0" smtClean="0"/>
                        <a:t>38. Europe: </a:t>
                      </a:r>
                      <a:r>
                        <a:rPr lang="en-US" baseline="0" dirty="0" err="1" smtClean="0"/>
                        <a:t>châu</a:t>
                      </a:r>
                      <a:r>
                        <a:rPr lang="en-US" baseline="0" dirty="0" smtClean="0"/>
                        <a:t> </a:t>
                      </a:r>
                      <a:r>
                        <a:rPr lang="en-US" baseline="0" dirty="0" err="1" smtClean="0"/>
                        <a:t>Âu</a:t>
                      </a:r>
                      <a:endParaRPr lang="en-US" baseline="0" dirty="0" smtClean="0"/>
                    </a:p>
                    <a:p>
                      <a:pPr marL="0" indent="0">
                        <a:buNone/>
                      </a:pPr>
                      <a:r>
                        <a:rPr lang="en-US" baseline="0" dirty="0" smtClean="0"/>
                        <a:t>39. Soon: </a:t>
                      </a:r>
                      <a:r>
                        <a:rPr lang="en-US" baseline="0" dirty="0" err="1" smtClean="0"/>
                        <a:t>thời</a:t>
                      </a:r>
                      <a:r>
                        <a:rPr lang="en-US" baseline="0" dirty="0" smtClean="0"/>
                        <a:t> </a:t>
                      </a:r>
                      <a:r>
                        <a:rPr lang="en-US" baseline="0" dirty="0" err="1" smtClean="0"/>
                        <a:t>gian</a:t>
                      </a:r>
                      <a:r>
                        <a:rPr lang="en-US" baseline="0" dirty="0" smtClean="0"/>
                        <a:t> </a:t>
                      </a:r>
                      <a:r>
                        <a:rPr lang="en-US" baseline="0" dirty="0" err="1" smtClean="0"/>
                        <a:t>ngắn</a:t>
                      </a:r>
                      <a:endParaRPr lang="en-US" baseline="0" dirty="0" smtClean="0"/>
                    </a:p>
                    <a:p>
                      <a:pPr marL="0" indent="0">
                        <a:buNone/>
                      </a:pPr>
                      <a:r>
                        <a:rPr lang="en-US" baseline="0" dirty="0" smtClean="0"/>
                        <a:t>40. Sailor: </a:t>
                      </a:r>
                      <a:r>
                        <a:rPr lang="en-US" baseline="0" dirty="0" err="1" smtClean="0"/>
                        <a:t>thủy</a:t>
                      </a:r>
                      <a:r>
                        <a:rPr lang="en-US" baseline="0" dirty="0" smtClean="0"/>
                        <a:t> </a:t>
                      </a:r>
                      <a:r>
                        <a:rPr lang="en-US" baseline="0" dirty="0" err="1" smtClean="0"/>
                        <a:t>thu</a:t>
                      </a:r>
                      <a:r>
                        <a:rPr lang="en-US" baseline="0" dirty="0" smtClean="0"/>
                        <a:t>̉</a:t>
                      </a:r>
                    </a:p>
                    <a:p>
                      <a:pPr marL="0" indent="0">
                        <a:buNone/>
                      </a:pPr>
                      <a:r>
                        <a:rPr lang="en-US" baseline="0" dirty="0" smtClean="0"/>
                        <a:t>41. Ship: </a:t>
                      </a:r>
                      <a:r>
                        <a:rPr lang="en-US" baseline="0" dirty="0" err="1" smtClean="0"/>
                        <a:t>chiếc</a:t>
                      </a:r>
                      <a:r>
                        <a:rPr lang="en-US" baseline="0" dirty="0" smtClean="0"/>
                        <a:t> </a:t>
                      </a:r>
                      <a:r>
                        <a:rPr lang="en-US" baseline="0" dirty="0" err="1" smtClean="0"/>
                        <a:t>tàu</a:t>
                      </a:r>
                      <a:endParaRPr lang="en-US" baseline="0" dirty="0" smtClean="0"/>
                    </a:p>
                    <a:p>
                      <a:pPr marL="0" indent="0">
                        <a:buNone/>
                      </a:pPr>
                      <a:r>
                        <a:rPr lang="en-US" baseline="0" dirty="0" smtClean="0"/>
                        <a:t>42. Start: </a:t>
                      </a:r>
                      <a:r>
                        <a:rPr lang="en-US" baseline="0" dirty="0" err="1" smtClean="0"/>
                        <a:t>bắt</a:t>
                      </a:r>
                      <a:r>
                        <a:rPr lang="en-US" baseline="0" dirty="0" smtClean="0"/>
                        <a:t> </a:t>
                      </a:r>
                      <a:r>
                        <a:rPr lang="en-US" baseline="0" dirty="0" err="1" smtClean="0"/>
                        <a:t>đầu</a:t>
                      </a:r>
                      <a:endParaRPr lang="en-US" baseline="0" dirty="0" smtClean="0"/>
                    </a:p>
                    <a:p>
                      <a:pPr marL="0" indent="0">
                        <a:buNone/>
                      </a:pPr>
                      <a:r>
                        <a:rPr lang="en-US" baseline="0" dirty="0" smtClean="0"/>
                        <a:t>43. Sleep: </a:t>
                      </a:r>
                      <a:r>
                        <a:rPr lang="en-US" baseline="0" dirty="0" err="1" smtClean="0"/>
                        <a:t>ngu</a:t>
                      </a:r>
                      <a:r>
                        <a:rPr lang="en-US" baseline="0" dirty="0" smtClean="0"/>
                        <a:t>̉</a:t>
                      </a:r>
                    </a:p>
                    <a:p>
                      <a:pPr marL="0" indent="0">
                        <a:buNone/>
                      </a:pPr>
                      <a:r>
                        <a:rPr lang="en-US" baseline="0" dirty="0" smtClean="0"/>
                        <a:t>44. Soft: </a:t>
                      </a:r>
                      <a:r>
                        <a:rPr lang="en-US" baseline="0" dirty="0" err="1" smtClean="0"/>
                        <a:t>mềm</a:t>
                      </a:r>
                      <a:endParaRPr lang="en-US" baseline="0" dirty="0" smtClean="0"/>
                    </a:p>
                    <a:p>
                      <a:pPr marL="0" indent="0">
                        <a:buNone/>
                      </a:pPr>
                      <a:r>
                        <a:rPr lang="en-US" baseline="0" dirty="0" smtClean="0"/>
                        <a:t>45. Comfortable: </a:t>
                      </a:r>
                      <a:r>
                        <a:rPr lang="en-US" baseline="0" dirty="0" err="1" smtClean="0"/>
                        <a:t>thoải</a:t>
                      </a:r>
                      <a:r>
                        <a:rPr lang="en-US" baseline="0" dirty="0" smtClean="0"/>
                        <a:t> </a:t>
                      </a:r>
                      <a:r>
                        <a:rPr lang="en-US" baseline="0" dirty="0" err="1" smtClean="0"/>
                        <a:t>mái</a:t>
                      </a:r>
                      <a:endParaRPr lang="en-US" baseline="0" dirty="0" smtClean="0"/>
                    </a:p>
                    <a:p>
                      <a:pPr marL="0" indent="0">
                        <a:buNone/>
                      </a:pPr>
                      <a:r>
                        <a:rPr lang="en-US" baseline="0" dirty="0" smtClean="0"/>
                        <a:t>46. Today: </a:t>
                      </a:r>
                      <a:r>
                        <a:rPr lang="en-US" baseline="0" dirty="0" err="1" smtClean="0"/>
                        <a:t>ngày</a:t>
                      </a:r>
                      <a:r>
                        <a:rPr lang="en-US" baseline="0" dirty="0" smtClean="0"/>
                        <a:t> nay</a:t>
                      </a:r>
                    </a:p>
                    <a:p>
                      <a:pPr marL="0" indent="0">
                        <a:buNone/>
                      </a:pPr>
                      <a:r>
                        <a:rPr lang="en-US" baseline="0" dirty="0" smtClean="0"/>
                        <a:t>47. Central America: </a:t>
                      </a:r>
                      <a:r>
                        <a:rPr lang="en-US" baseline="0" dirty="0" err="1" smtClean="0"/>
                        <a:t>trung</a:t>
                      </a:r>
                      <a:r>
                        <a:rPr lang="en-US" baseline="0" dirty="0" smtClean="0"/>
                        <a:t> Mỹ</a:t>
                      </a:r>
                    </a:p>
                    <a:p>
                      <a:pPr marL="0" indent="0">
                        <a:buNone/>
                      </a:pPr>
                      <a:r>
                        <a:rPr lang="en-US" baseline="0" dirty="0" smtClean="0"/>
                        <a:t>42. Start: </a:t>
                      </a:r>
                      <a:r>
                        <a:rPr lang="en-US" baseline="0" dirty="0" err="1" smtClean="0"/>
                        <a:t>bắt</a:t>
                      </a:r>
                      <a:r>
                        <a:rPr lang="en-US" baseline="0" dirty="0" smtClean="0"/>
                        <a:t> </a:t>
                      </a:r>
                      <a:r>
                        <a:rPr lang="en-US" baseline="0" dirty="0" err="1" smtClean="0"/>
                        <a:t>đầu</a:t>
                      </a:r>
                      <a:endParaRPr lang="en-US" baseline="0" dirty="0" smtClean="0"/>
                    </a:p>
                    <a:p>
                      <a:pPr marL="0" indent="0">
                        <a:buNone/>
                      </a:pPr>
                      <a:endParaRPr lang="en-US" baseline="0" dirty="0" smtClean="0"/>
                    </a:p>
                    <a:p>
                      <a:pPr marL="342900" indent="-342900">
                        <a:buAutoNum type="arabicPeriod"/>
                      </a:pPr>
                      <a:endParaRPr lang="en-US" baseline="0" dirty="0" smtClean="0"/>
                    </a:p>
                    <a:p>
                      <a:pPr marL="0" indent="0">
                        <a:buNone/>
                      </a:pPr>
                      <a:endParaRPr lang="en-US" baseline="0" dirty="0" smtClean="0"/>
                    </a:p>
                  </a:txBody>
                  <a:tcPr/>
                </a:tc>
                <a:tc>
                  <a:txBody>
                    <a:bodyPr/>
                    <a:lstStyle/>
                    <a:p>
                      <a:pPr marL="0" indent="0">
                        <a:buNone/>
                      </a:pPr>
                      <a:r>
                        <a:rPr lang="en-US" baseline="0" dirty="0" smtClean="0"/>
                        <a:t>43. Sleep: </a:t>
                      </a:r>
                      <a:r>
                        <a:rPr lang="en-US" baseline="0" dirty="0" err="1" smtClean="0"/>
                        <a:t>ngu</a:t>
                      </a:r>
                      <a:r>
                        <a:rPr lang="en-US" baseline="0" dirty="0" smtClean="0"/>
                        <a:t>̉</a:t>
                      </a:r>
                    </a:p>
                    <a:p>
                      <a:pPr marL="0" indent="0">
                        <a:buNone/>
                      </a:pPr>
                      <a:r>
                        <a:rPr lang="en-US" baseline="0" dirty="0" smtClean="0"/>
                        <a:t>44. Soft: </a:t>
                      </a:r>
                      <a:r>
                        <a:rPr lang="en-US" baseline="0" dirty="0" err="1" smtClean="0"/>
                        <a:t>mềm</a:t>
                      </a:r>
                      <a:endParaRPr lang="en-US" baseline="0" dirty="0" smtClean="0"/>
                    </a:p>
                    <a:p>
                      <a:pPr marL="0" indent="0">
                        <a:buNone/>
                      </a:pPr>
                      <a:r>
                        <a:rPr lang="en-US" baseline="0" dirty="0" smtClean="0"/>
                        <a:t>45. Comfortable: </a:t>
                      </a:r>
                      <a:r>
                        <a:rPr lang="en-US" baseline="0" dirty="0" err="1" smtClean="0"/>
                        <a:t>thoải</a:t>
                      </a:r>
                      <a:r>
                        <a:rPr lang="en-US" baseline="0" dirty="0" smtClean="0"/>
                        <a:t> </a:t>
                      </a:r>
                      <a:r>
                        <a:rPr lang="en-US" baseline="0" dirty="0" err="1" smtClean="0"/>
                        <a:t>mái</a:t>
                      </a:r>
                      <a:endParaRPr lang="en-US" baseline="0" dirty="0" smtClean="0"/>
                    </a:p>
                    <a:p>
                      <a:pPr marL="0" indent="0">
                        <a:buNone/>
                      </a:pPr>
                      <a:r>
                        <a:rPr lang="en-US" baseline="0" dirty="0" smtClean="0"/>
                        <a:t>46. Today: </a:t>
                      </a:r>
                      <a:r>
                        <a:rPr lang="en-US" baseline="0" dirty="0" err="1" smtClean="0"/>
                        <a:t>ngày</a:t>
                      </a:r>
                      <a:r>
                        <a:rPr lang="en-US" baseline="0" dirty="0" smtClean="0"/>
                        <a:t> nay</a:t>
                      </a:r>
                    </a:p>
                    <a:p>
                      <a:pPr marL="0" indent="0">
                        <a:buNone/>
                      </a:pPr>
                      <a:r>
                        <a:rPr lang="en-US" baseline="0" dirty="0" smtClean="0"/>
                        <a:t>47. Central America: </a:t>
                      </a:r>
                      <a:r>
                        <a:rPr lang="en-US" baseline="0" dirty="0" err="1" smtClean="0"/>
                        <a:t>trung</a:t>
                      </a:r>
                      <a:r>
                        <a:rPr lang="en-US" baseline="0" dirty="0" smtClean="0"/>
                        <a:t> Mỹ</a:t>
                      </a:r>
                    </a:p>
                    <a:p>
                      <a:r>
                        <a:rPr lang="en-US" baseline="0" dirty="0" smtClean="0"/>
                        <a:t>48. Buy /bought: </a:t>
                      </a:r>
                      <a:r>
                        <a:rPr lang="en-US" baseline="0" dirty="0" err="1" smtClean="0"/>
                        <a:t>mua</a:t>
                      </a:r>
                      <a:endParaRPr lang="en-US" baseline="0" dirty="0" smtClean="0"/>
                    </a:p>
                    <a:p>
                      <a:r>
                        <a:rPr lang="en-US" baseline="0" dirty="0" smtClean="0"/>
                        <a:t>49. Back yard: </a:t>
                      </a:r>
                      <a:r>
                        <a:rPr lang="en-US" baseline="0" dirty="0" err="1" smtClean="0"/>
                        <a:t>sân</a:t>
                      </a:r>
                      <a:r>
                        <a:rPr lang="en-US" baseline="0" dirty="0" smtClean="0"/>
                        <a:t> </a:t>
                      </a:r>
                      <a:r>
                        <a:rPr lang="en-US" baseline="0" dirty="0" err="1" smtClean="0"/>
                        <a:t>sau</a:t>
                      </a:r>
                      <a:endParaRPr lang="en-US" baseline="0" dirty="0" smtClean="0"/>
                    </a:p>
                    <a:p>
                      <a:r>
                        <a:rPr lang="en-US" baseline="0" dirty="0" smtClean="0"/>
                        <a:t>50.  Or : </a:t>
                      </a:r>
                      <a:r>
                        <a:rPr lang="en-US" baseline="0" dirty="0" err="1" smtClean="0"/>
                        <a:t>hoặc</a:t>
                      </a:r>
                      <a:endParaRPr lang="en-US" baseline="0" dirty="0" smtClean="0"/>
                    </a:p>
                    <a:p>
                      <a:r>
                        <a:rPr lang="en-US" baseline="0" dirty="0" smtClean="0"/>
                        <a:t>51. home: </a:t>
                      </a:r>
                      <a:r>
                        <a:rPr lang="en-US" baseline="0" dirty="0" err="1" smtClean="0"/>
                        <a:t>nha</a:t>
                      </a:r>
                      <a:r>
                        <a:rPr lang="en-US" baseline="0" dirty="0" smtClean="0"/>
                        <a:t>̀</a:t>
                      </a:r>
                    </a:p>
                    <a:p>
                      <a:r>
                        <a:rPr lang="en-US" baseline="0" dirty="0" smtClean="0"/>
                        <a:t>52.  read: </a:t>
                      </a:r>
                      <a:r>
                        <a:rPr lang="en-US" baseline="0" dirty="0" err="1" smtClean="0"/>
                        <a:t>đọc</a:t>
                      </a:r>
                      <a:endParaRPr lang="en-US" baseline="0" dirty="0" smtClean="0"/>
                    </a:p>
                    <a:p>
                      <a:r>
                        <a:rPr lang="en-US" baseline="0" dirty="0" smtClean="0"/>
                        <a:t>53. sleep: </a:t>
                      </a:r>
                      <a:r>
                        <a:rPr lang="en-US" baseline="0" dirty="0" err="1" smtClean="0"/>
                        <a:t>ngu</a:t>
                      </a:r>
                      <a:r>
                        <a:rPr lang="en-US" baseline="0" dirty="0" smtClean="0"/>
                        <a:t>̉</a:t>
                      </a:r>
                    </a:p>
                    <a:p>
                      <a:r>
                        <a:rPr lang="en-US" baseline="0" dirty="0" smtClean="0"/>
                        <a:t>54.  drink: </a:t>
                      </a:r>
                      <a:r>
                        <a:rPr lang="en-US" baseline="0" dirty="0" err="1" smtClean="0"/>
                        <a:t>uống</a:t>
                      </a:r>
                      <a:endParaRPr lang="en-US" baseline="0" dirty="0" smtClean="0"/>
                    </a:p>
                    <a:p>
                      <a:r>
                        <a:rPr lang="en-US" baseline="0" dirty="0" smtClean="0"/>
                        <a:t>55.  Everywhere: </a:t>
                      </a:r>
                      <a:r>
                        <a:rPr lang="en-US" baseline="0" dirty="0" err="1" smtClean="0"/>
                        <a:t>mọi</a:t>
                      </a:r>
                      <a:r>
                        <a:rPr lang="en-US" baseline="0" dirty="0" smtClean="0"/>
                        <a:t> </a:t>
                      </a:r>
                      <a:r>
                        <a:rPr lang="en-US" baseline="0" dirty="0" err="1" smtClean="0"/>
                        <a:t>nơi</a:t>
                      </a:r>
                      <a:endParaRPr lang="en-US" baseline="0" dirty="0" smtClean="0"/>
                    </a:p>
                    <a:p>
                      <a:r>
                        <a:rPr lang="en-US" baseline="0" dirty="0" smtClean="0"/>
                        <a:t>56.  house: </a:t>
                      </a:r>
                      <a:r>
                        <a:rPr lang="en-US" baseline="0" dirty="0" err="1" smtClean="0"/>
                        <a:t>nha</a:t>
                      </a:r>
                      <a:r>
                        <a:rPr lang="en-US" baseline="0" dirty="0" smtClean="0"/>
                        <a:t>̀</a:t>
                      </a:r>
                    </a:p>
                    <a:p>
                      <a:r>
                        <a:rPr lang="en-US" baseline="0" dirty="0" smtClean="0"/>
                        <a:t>57.  Café: </a:t>
                      </a:r>
                      <a:r>
                        <a:rPr lang="en-US" baseline="0" dirty="0" err="1" smtClean="0"/>
                        <a:t>quán</a:t>
                      </a:r>
                      <a:r>
                        <a:rPr lang="en-US" baseline="0" dirty="0" smtClean="0"/>
                        <a:t> </a:t>
                      </a:r>
                      <a:r>
                        <a:rPr lang="en-US" baseline="0" dirty="0" err="1" smtClean="0"/>
                        <a:t>ăn</a:t>
                      </a:r>
                      <a:r>
                        <a:rPr lang="en-US" baseline="0" dirty="0" smtClean="0"/>
                        <a:t> </a:t>
                      </a:r>
                      <a:r>
                        <a:rPr lang="en-US" baseline="0" dirty="0" err="1" smtClean="0"/>
                        <a:t>uống</a:t>
                      </a:r>
                      <a:r>
                        <a:rPr lang="en-US" baseline="0" dirty="0" smtClean="0"/>
                        <a:t> </a:t>
                      </a:r>
                      <a:r>
                        <a:rPr lang="en-US" baseline="0" dirty="0" err="1" smtClean="0"/>
                        <a:t>nhe</a:t>
                      </a:r>
                      <a:r>
                        <a:rPr lang="en-US" baseline="0" dirty="0" smtClean="0"/>
                        <a:t>̣</a:t>
                      </a:r>
                    </a:p>
                    <a:p>
                      <a:r>
                        <a:rPr lang="en-US" baseline="0" dirty="0" smtClean="0"/>
                        <a:t>58. beach: </a:t>
                      </a:r>
                      <a:r>
                        <a:rPr lang="en-US" baseline="0" dirty="0" err="1" smtClean="0"/>
                        <a:t>bãi</a:t>
                      </a:r>
                      <a:r>
                        <a:rPr lang="en-US" baseline="0" dirty="0" smtClean="0"/>
                        <a:t> </a:t>
                      </a:r>
                      <a:r>
                        <a:rPr lang="en-US" baseline="0" dirty="0" err="1" smtClean="0"/>
                        <a:t>biển</a:t>
                      </a:r>
                      <a:endParaRPr lang="en-US" baseline="0" dirty="0" smtClean="0"/>
                    </a:p>
                    <a:p>
                      <a:r>
                        <a:rPr lang="en-US" baseline="0" dirty="0" smtClean="0"/>
                        <a:t>59. Family : </a:t>
                      </a:r>
                      <a:r>
                        <a:rPr lang="en-US" baseline="0" dirty="0" err="1" smtClean="0"/>
                        <a:t>gia</a:t>
                      </a:r>
                      <a:r>
                        <a:rPr lang="en-US" baseline="0" dirty="0" smtClean="0"/>
                        <a:t> </a:t>
                      </a:r>
                      <a:r>
                        <a:rPr lang="en-US" baseline="0" dirty="0" err="1" smtClean="0"/>
                        <a:t>dình</a:t>
                      </a:r>
                      <a:endParaRPr lang="en-US" baseline="0" dirty="0" smtClean="0"/>
                    </a:p>
                    <a:p>
                      <a:r>
                        <a:rPr lang="en-US" dirty="0" smtClean="0"/>
                        <a:t>60. still: </a:t>
                      </a:r>
                      <a:r>
                        <a:rPr lang="en-US" dirty="0" err="1" smtClean="0"/>
                        <a:t>vẫn</a:t>
                      </a:r>
                      <a:r>
                        <a:rPr lang="en-US" baseline="0" dirty="0" smtClean="0"/>
                        <a:t> con</a:t>
                      </a:r>
                    </a:p>
                    <a:p>
                      <a:r>
                        <a:rPr lang="en-US" baseline="0" dirty="0" smtClean="0"/>
                        <a:t>61. Make/made: </a:t>
                      </a:r>
                      <a:r>
                        <a:rPr lang="en-US" baseline="0" dirty="0" err="1" smtClean="0"/>
                        <a:t>làm</a:t>
                      </a:r>
                      <a:endParaRPr lang="en-US" baseline="0" dirty="0" smtClean="0"/>
                    </a:p>
                    <a:p>
                      <a:r>
                        <a:rPr lang="en-US" baseline="0" dirty="0" smtClean="0"/>
                        <a:t>62.  All over the world: </a:t>
                      </a:r>
                      <a:r>
                        <a:rPr lang="en-US" baseline="0" dirty="0" err="1" smtClean="0"/>
                        <a:t>khắp</a:t>
                      </a:r>
                      <a:r>
                        <a:rPr lang="en-US" baseline="0" dirty="0" smtClean="0"/>
                        <a:t> </a:t>
                      </a:r>
                      <a:r>
                        <a:rPr lang="en-US" baseline="0" dirty="0" err="1" smtClean="0"/>
                        <a:t>thê</a:t>
                      </a:r>
                      <a:r>
                        <a:rPr lang="en-US" baseline="0" dirty="0" smtClean="0"/>
                        <a:t>́ </a:t>
                      </a:r>
                      <a:r>
                        <a:rPr lang="en-US" baseline="0" dirty="0" err="1" smtClean="0"/>
                        <a:t>giới</a:t>
                      </a:r>
                      <a:endParaRPr lang="en-US" baseline="0" dirty="0" smtClean="0"/>
                    </a:p>
                    <a:p>
                      <a:endParaRPr lang="en-US" dirty="0"/>
                    </a:p>
                  </a:txBody>
                  <a:tcPr/>
                </a:tc>
              </a:tr>
            </a:tbl>
          </a:graphicData>
        </a:graphic>
      </p:graphicFrame>
    </p:spTree>
    <p:extLst>
      <p:ext uri="{BB962C8B-B14F-4D97-AF65-F5344CB8AC3E}">
        <p14:creationId xmlns:p14="http://schemas.microsoft.com/office/powerpoint/2010/main" val="3355337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608</Words>
  <Application>Microsoft Office PowerPoint</Application>
  <PresentationFormat>Widescreen</PresentationFormat>
  <Paragraphs>78</Paragraphs>
  <Slides>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OpenSans</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17</cp:revision>
  <dcterms:created xsi:type="dcterms:W3CDTF">2021-10-01T09:03:27Z</dcterms:created>
  <dcterms:modified xsi:type="dcterms:W3CDTF">2021-10-03T10:04:31Z</dcterms:modified>
</cp:coreProperties>
</file>